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93" r:id="rId4"/>
    <p:sldId id="29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04" r:id="rId1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A85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522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07-12-2021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¿Porqué</a:t>
            </a:r>
            <a:r>
              <a:rPr lang="es-CL" sz="1200" b="1" baseline="0" dirty="0">
                <a:latin typeface="Times New Roman" pitchFamily="18" charset="0"/>
                <a:cs typeface="Times New Roman" pitchFamily="18" charset="0"/>
              </a:rPr>
              <a:t> Modelar?</a:t>
            </a:r>
            <a:endParaRPr lang="es-CL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Los m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odelos facilitan la comunicación entre el diseñador de base de datos y los usuarios finales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 para que ambas partes puedan validar y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confirmar cuáles son los requisitos de información.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A menudo los usuarios finales no saben cuáles son los requisitos hasta que se puedan ver en el papel. Los modelos proporcionan a los usuarios finales una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visión de algo tangible y que se puede utilizar como documentación de todo el proyecto.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Conseguir que los usuarios participen desde el principio en el proyecto y en la validación del modelo incrementará la calidad y la adopción del sistema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después de que se construya.</a:t>
            </a:r>
            <a:endParaRPr lang="es-MX" sz="16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Los modelos son fáciles de cambiar, ya que son sólo una imagen del sistema que se desea desarrollar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 Si las discrepancias de comunicación y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las ideas pueden ser totalmente definidos desde el principio, la posibilidad de error potencial más adelante en el proyecto puede ser minimizado.</a:t>
            </a:r>
            <a:endParaRPr lang="es-MX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7515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latin typeface="Times New Roman" pitchFamily="18" charset="0"/>
              </a:rPr>
              <a:t>Modelamiento Bottom-Up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latin typeface="Times New Roman" pitchFamily="18" charset="0"/>
              </a:rPr>
              <a:t>Puede incluir todos o algunos de los pasos que se mencionan según sea apropiado para las necesidades planteadas.</a:t>
            </a:r>
            <a:endParaRPr lang="es-ES" sz="11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6921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9098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b="1" dirty="0">
                <a:latin typeface="Times New Roman" pitchFamily="18" charset="0"/>
              </a:rPr>
              <a:t>Modelamiento de Base</a:t>
            </a:r>
            <a:r>
              <a:rPr lang="es-ES" sz="1200" b="1" baseline="0" dirty="0">
                <a:latin typeface="Times New Roman" pitchFamily="18" charset="0"/>
              </a:rPr>
              <a:t> de Datos</a:t>
            </a:r>
            <a:endParaRPr lang="es-ES" sz="1200" b="1" dirty="0">
              <a:latin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</a:rPr>
              <a:t>Un </a:t>
            </a:r>
            <a:r>
              <a:rPr lang="es-ES" sz="1200" b="1" dirty="0">
                <a:latin typeface="Times New Roman" pitchFamily="18" charset="0"/>
              </a:rPr>
              <a:t>modelo de datos</a:t>
            </a:r>
            <a:r>
              <a:rPr lang="es-ES" sz="1200" dirty="0">
                <a:latin typeface="Times New Roman" pitchFamily="18" charset="0"/>
              </a:rPr>
              <a:t> </a:t>
            </a:r>
            <a:r>
              <a:rPr lang="es-ES" sz="1200" b="1" dirty="0">
                <a:latin typeface="Times New Roman" pitchFamily="18" charset="0"/>
              </a:rPr>
              <a:t>es un conjunto de conceptos que sirven para describir la estructura de una base de datos</a:t>
            </a:r>
            <a:r>
              <a:rPr lang="es-ES" sz="1200" dirty="0">
                <a:latin typeface="Times New Roman" pitchFamily="18" charset="0"/>
              </a:rPr>
              <a:t>: los datos, las relaciones entre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</a:rPr>
              <a:t>los datos y las restricciones que deben cumplirse sobre los datos.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</a:rPr>
              <a:t>Los modelos de datos contienen también un conjunto de operaciones básicas para la realización de consultas (lecturas) y actualizaciones de datos.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MX" sz="1200" dirty="0">
                <a:latin typeface="Times New Roman" pitchFamily="18" charset="0"/>
              </a:rPr>
              <a:t>El </a:t>
            </a:r>
            <a:r>
              <a:rPr lang="es-MX" sz="1200" b="1" dirty="0">
                <a:latin typeface="Times New Roman" pitchFamily="18" charset="0"/>
              </a:rPr>
              <a:t>objetivo principal de este diseño es crear modelos de bases de datos completos, normalizados, no redundantes</a:t>
            </a:r>
            <a:r>
              <a:rPr lang="es-MX" sz="1200" dirty="0">
                <a:latin typeface="Times New Roman" pitchFamily="18" charset="0"/>
              </a:rPr>
              <a:t> (al mayor grado posible),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MX" sz="1200" dirty="0">
                <a:latin typeface="Times New Roman" pitchFamily="18" charset="0"/>
              </a:rPr>
              <a:t>conceptuales, lógicos y físicos totalmente integrados.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MX" sz="1200" dirty="0">
                <a:latin typeface="Times New Roman" pitchFamily="18" charset="0"/>
              </a:rPr>
              <a:t>El éxito de un modelo de datos depende en gran medida de su representación gráfica que debe ser lo más completa posible y fácil de leer.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8113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Times New Roman" pitchFamily="18" charset="0"/>
              </a:rPr>
              <a:t>Modelamiento de Base</a:t>
            </a:r>
            <a:r>
              <a:rPr lang="es-ES" sz="1200" b="1" baseline="0" dirty="0">
                <a:latin typeface="Times New Roman" pitchFamily="18" charset="0"/>
              </a:rPr>
              <a:t> de Datos</a:t>
            </a:r>
            <a:endParaRPr lang="es-ES" sz="1200" b="1" dirty="0">
              <a:latin typeface="Times New Roman" pitchFamily="18" charset="0"/>
            </a:endParaRPr>
          </a:p>
          <a:p>
            <a:pPr marL="609600" indent="-609600" algn="just" eaLnBrk="1" hangingPunct="1">
              <a:lnSpc>
                <a:spcPct val="90000"/>
              </a:lnSpc>
            </a:pPr>
            <a:r>
              <a:rPr lang="es-ES" sz="1200" dirty="0">
                <a:latin typeface="Times New Roman" pitchFamily="18" charset="0"/>
              </a:rPr>
              <a:t>Los modelos de datos se pueden clasificar dependiendo de los tipos de conceptos que ofrecen para describir la estructura de la base de datos.</a:t>
            </a:r>
          </a:p>
          <a:p>
            <a:pPr marL="609600" indent="-60960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itchFamily="18" charset="0"/>
              </a:rPr>
              <a:t>Los </a:t>
            </a:r>
            <a:r>
              <a:rPr lang="es-ES" sz="1200" b="1" dirty="0">
                <a:latin typeface="Times New Roman" pitchFamily="18" charset="0"/>
              </a:rPr>
              <a:t>modelos conceptuales</a:t>
            </a:r>
            <a:r>
              <a:rPr lang="es-ES" sz="1200" dirty="0">
                <a:latin typeface="Times New Roman" pitchFamily="18" charset="0"/>
              </a:rPr>
              <a:t> (de alto nivel), disponen de conceptos muy cercanos al modo en que la mayoría de los usuarios percibe los datos.</a:t>
            </a:r>
          </a:p>
          <a:p>
            <a:pPr marL="609600" indent="-60960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itchFamily="18" charset="0"/>
              </a:rPr>
              <a:t>Los </a:t>
            </a:r>
            <a:r>
              <a:rPr lang="es-ES" sz="1200" b="1" dirty="0">
                <a:latin typeface="Times New Roman" pitchFamily="18" charset="0"/>
              </a:rPr>
              <a:t>modelos</a:t>
            </a:r>
            <a:r>
              <a:rPr lang="es-ES" sz="1200" b="1" i="1" dirty="0">
                <a:latin typeface="Times New Roman" pitchFamily="18" charset="0"/>
              </a:rPr>
              <a:t> </a:t>
            </a:r>
            <a:r>
              <a:rPr lang="es-ES" sz="1200" b="1" dirty="0">
                <a:latin typeface="Times New Roman" pitchFamily="18" charset="0"/>
              </a:rPr>
              <a:t>lógicos</a:t>
            </a:r>
            <a:r>
              <a:rPr lang="es-ES" sz="1200" dirty="0">
                <a:latin typeface="Times New Roman" pitchFamily="18" charset="0"/>
              </a:rPr>
              <a:t>, cuyos conceptos pueden ser entendidos por los usuarios finales, aunque no están demasiado alejados de la forma en que los datos se organizarán físicamente en la base de datos.</a:t>
            </a:r>
          </a:p>
          <a:p>
            <a:pPr marL="609600" indent="-60960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itchFamily="18" charset="0"/>
              </a:rPr>
              <a:t>Los </a:t>
            </a:r>
            <a:r>
              <a:rPr lang="es-ES" sz="1200" b="1" dirty="0">
                <a:latin typeface="Times New Roman" pitchFamily="18" charset="0"/>
              </a:rPr>
              <a:t>modelos físicos</a:t>
            </a:r>
            <a:r>
              <a:rPr lang="es-ES" sz="1200" dirty="0">
                <a:latin typeface="Times New Roman" pitchFamily="18" charset="0"/>
              </a:rPr>
              <a:t> (de bajo nivel), proporcionan conceptos que describen los detalles de cómo se almacenan los datos en el servidor. Los conceptos de los modelos físicos están dirigidos al personal informático, no a los usuarios finales.</a:t>
            </a:r>
            <a:endParaRPr lang="es-MX" sz="12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0354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6785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Modelo Conceptual de Datos</a:t>
            </a:r>
          </a:p>
          <a:p>
            <a:pPr marL="609600" indent="-609600" eaLnBrk="1" hangingPunct="1"/>
            <a:r>
              <a:rPr lang="es-ES" sz="1200" b="0" dirty="0">
                <a:latin typeface="Times New Roman" pitchFamily="18" charset="0"/>
                <a:cs typeface="Times New Roman" pitchFamily="18" charset="0"/>
              </a:rPr>
              <a:t>Modelo Entidad Relación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e construye durante la fase de Estrategia y Análisis 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del ciclo de vida del desarrollo de bases de datos y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su objetivo es aclarar y satisfacer las necesidades del negocio de los usuarios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 y validar los requisitos de información. 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Es independiente del hardware o software 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que se utilizará para la aplicación.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El diagrama que se utiliza para construir el modelo conceptual de datos se llama diagrama o Modelo Entidad-Relación (MER) y sus componentes básicos son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Entidades, Atributos y Relaciones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s-MX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90475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Modelo Relacional</a:t>
            </a:r>
          </a:p>
          <a:p>
            <a:pPr marL="609600" indent="-609600" eaLnBrk="1" hangingPunct="1"/>
            <a:r>
              <a:rPr lang="es-ES" sz="1400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e construye durante la fase de diseño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 del ciclo de vida del desarrollo de bases de datos.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El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propósito de este modelo es describir los objetos que deben ser creado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 cuando la base de datos sea generada.</a:t>
            </a:r>
          </a:p>
          <a:p>
            <a:pPr marL="609600" indent="-609600" eaLnBrk="1" hangingPunct="1">
              <a:buFont typeface="Arial" pitchFamily="34" charset="0"/>
              <a:buChar char="•"/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Los componentes básicos de un diseño de base de datos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incluyen objetos tales como tablas relacionales, columnas y claves primarias y foráneas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s-MX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0609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s-ES" sz="1600" b="1" dirty="0">
                <a:latin typeface="Times New Roman" pitchFamily="18" charset="0"/>
                <a:cs typeface="Times New Roman" pitchFamily="18" charset="0"/>
              </a:rPr>
              <a:t>Modelo Físico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s-ES" sz="1600" dirty="0">
                <a:latin typeface="Times New Roman" pitchFamily="18" charset="0"/>
                <a:cs typeface="Times New Roman" pitchFamily="18" charset="0"/>
              </a:rPr>
              <a:t>El proceso de generación de base de datos: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s-ES" sz="1400" dirty="0">
                <a:latin typeface="Times New Roman" pitchFamily="18" charset="0"/>
                <a:cs typeface="Times New Roman" pitchFamily="18" charset="0"/>
              </a:rPr>
              <a:t>onsiste en completar el modelo físico y la generación de la secuencia de comandos SQL (script SQL) necesarias para crear la base de datos.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>
                <a:latin typeface="Times New Roman" pitchFamily="18" charset="0"/>
                <a:cs typeface="Times New Roman" pitchFamily="18" charset="0"/>
              </a:rPr>
              <a:t>El propósito del modelo físico es describir una base de datos en términos de objetos (espacios de tablas, vistas, etc.) que se basa en un modelo relacional. 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>
                <a:latin typeface="Times New Roman" pitchFamily="18" charset="0"/>
                <a:cs typeface="Times New Roman" pitchFamily="18" charset="0"/>
              </a:rPr>
              <a:t>Cada modelo relacional puede tener uno o más modelos físicos. 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>
                <a:latin typeface="Times New Roman" pitchFamily="18" charset="0"/>
                <a:cs typeface="Times New Roman" pitchFamily="18" charset="0"/>
              </a:rPr>
              <a:t>Cada modelo físico se basa en el RDBMS elegido para generar la base de datos.</a:t>
            </a:r>
            <a:endParaRPr lang="es-MX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755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90000"/>
              </a:lnSpc>
            </a:pPr>
            <a:r>
              <a:rPr lang="es-CL" sz="1600" b="1" dirty="0">
                <a:latin typeface="Times New Roman" pitchFamily="18" charset="0"/>
              </a:rPr>
              <a:t>Enfoques del Modelamiento de una Base de Datos</a:t>
            </a:r>
          </a:p>
          <a:p>
            <a:pPr marL="609600" indent="-609600" algn="just" eaLnBrk="1" hangingPunct="1">
              <a:lnSpc>
                <a:spcPct val="90000"/>
              </a:lnSpc>
            </a:pPr>
            <a:r>
              <a:rPr lang="es-CL" sz="1600" dirty="0">
                <a:latin typeface="Times New Roman" pitchFamily="18" charset="0"/>
              </a:rPr>
              <a:t>Los tres </a:t>
            </a:r>
            <a:r>
              <a:rPr lang="es-ES" sz="1600" dirty="0">
                <a:latin typeface="Times New Roman" pitchFamily="18" charset="0"/>
              </a:rPr>
              <a:t>enfoques buscan satisfacer una necesidad diferente, por lo que pueden estar involucrados en proyectos que utilizan diferentes enfoques.</a:t>
            </a:r>
          </a:p>
          <a:p>
            <a:pPr marL="609600" indent="-609600" algn="just" eaLnBrk="1" hangingPunct="1">
              <a:lnSpc>
                <a:spcPct val="90000"/>
              </a:lnSpc>
            </a:pPr>
            <a:r>
              <a:rPr lang="es-ES" sz="1600" dirty="0">
                <a:latin typeface="Times New Roman" pitchFamily="18" charset="0"/>
              </a:rPr>
              <a:t>En este supuesto, la mayoría se centran en el modelado de arriba hacia abajo, que implica la construcción de un modelo desde cero y después de ella hasta el final.</a:t>
            </a:r>
            <a:endParaRPr lang="es-MX" sz="16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s-ES" sz="16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592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s-ES" sz="1600" b="1" dirty="0">
                <a:latin typeface="Times New Roman" pitchFamily="18" charset="0"/>
              </a:rPr>
              <a:t>Modelamiento Top-Down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s-ES" sz="1600" dirty="0">
                <a:latin typeface="Times New Roman" pitchFamily="18" charset="0"/>
              </a:rPr>
              <a:t>Los pasos y requisitos de información pueden ir de lo simple  a  los  más  complejos  en función de sus necesidades. Puede incluir todos o algunos de los pasos que se mencionan según sea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s-ES" sz="1600" dirty="0">
                <a:latin typeface="Times New Roman" pitchFamily="18" charset="0"/>
              </a:rPr>
              <a:t>apropiado para las necesidades planteadas.</a:t>
            </a:r>
            <a:endParaRPr lang="es-MX" sz="16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01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oria-estrategica.blogspot.com/2005/03/fines-y-objetivo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ristobaleso.blogspo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latin typeface="Calibri" pitchFamily="34" charset="0"/>
              </a:rPr>
              <a:t>MODELAMIENTO </a:t>
            </a:r>
          </a:p>
          <a:p>
            <a:r>
              <a:rPr lang="es-ES" sz="2800" b="1" dirty="0">
                <a:latin typeface="Calibri" pitchFamily="34" charset="0"/>
              </a:rPr>
              <a:t>DE DATOS</a:t>
            </a:r>
            <a:endParaRPr lang="es-CL" sz="2800" b="1" dirty="0"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78498" y="579441"/>
            <a:ext cx="76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Enfoques del Modelamiento de una Base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A4812D-6966-414E-A36C-C7C54D71A9D9}"/>
              </a:ext>
            </a:extLst>
          </p:cNvPr>
          <p:cNvSpPr txBox="1"/>
          <p:nvPr/>
        </p:nvSpPr>
        <p:spPr>
          <a:xfrm>
            <a:off x="37586" y="1494404"/>
            <a:ext cx="5072222" cy="1117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9600" indent="-6096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tres enfoques para el modelado: </a:t>
            </a:r>
          </a:p>
          <a:p>
            <a:pPr marL="1200150" lvl="2" indent="-28575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Top-Down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(de arriba hacia abajo).</a:t>
            </a:r>
          </a:p>
          <a:p>
            <a:pPr marL="1200150" lvl="2" indent="-28575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Bottom-Up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(de abajo arriba).</a:t>
            </a:r>
          </a:p>
          <a:p>
            <a:pPr marL="1200150" lvl="2" indent="-28575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Targeted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dirigida).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11">
            <a:extLst>
              <a:ext uri="{FF2B5EF4-FFF2-40B4-BE49-F238E27FC236}">
                <a16:creationId xmlns:a16="http://schemas.microsoft.com/office/drawing/2014/main" id="{FA9AB67A-AF2C-4301-BE35-D7CD2ACCCC46}"/>
              </a:ext>
            </a:extLst>
          </p:cNvPr>
          <p:cNvGrpSpPr>
            <a:grpSpLocks/>
          </p:cNvGrpSpPr>
          <p:nvPr/>
        </p:nvGrpSpPr>
        <p:grpSpPr bwMode="auto">
          <a:xfrm>
            <a:off x="4211960" y="2845213"/>
            <a:ext cx="4301563" cy="3421874"/>
            <a:chOff x="2652" y="1331"/>
            <a:chExt cx="2447" cy="2857"/>
          </a:xfrm>
        </p:grpSpPr>
        <p:pic>
          <p:nvPicPr>
            <p:cNvPr id="58" name="Picture 12" descr="D:\WORK\Icons\Misclaneous\lifecycle.png">
              <a:extLst>
                <a:ext uri="{FF2B5EF4-FFF2-40B4-BE49-F238E27FC236}">
                  <a16:creationId xmlns:a16="http://schemas.microsoft.com/office/drawing/2014/main" id="{5069D592-B8ED-44F3-B24B-0F9F8F47A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477"/>
              <a:ext cx="2171" cy="2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" name="Group 13">
              <a:extLst>
                <a:ext uri="{FF2B5EF4-FFF2-40B4-BE49-F238E27FC236}">
                  <a16:creationId xmlns:a16="http://schemas.microsoft.com/office/drawing/2014/main" id="{E63799C8-0B8C-42B6-9AD4-D8A7FEC2D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2" y="1816"/>
              <a:ext cx="910" cy="1234"/>
              <a:chOff x="2652" y="1816"/>
              <a:chExt cx="910" cy="1234"/>
            </a:xfrm>
          </p:grpSpPr>
          <p:sp>
            <p:nvSpPr>
              <p:cNvPr id="87" name="Rectangle 14">
                <a:extLst>
                  <a:ext uri="{FF2B5EF4-FFF2-40B4-BE49-F238E27FC236}">
                    <a16:creationId xmlns:a16="http://schemas.microsoft.com/office/drawing/2014/main" id="{62174650-9609-4020-9468-AA6B9077C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2202"/>
                <a:ext cx="910" cy="397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EFBDEAB2-571C-414D-914A-B31B6C81F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9" y="2124"/>
                <a:ext cx="99" cy="58"/>
              </a:xfrm>
              <a:custGeom>
                <a:avLst/>
                <a:gdLst>
                  <a:gd name="T0" fmla="*/ 0 w 240"/>
                  <a:gd name="T1" fmla="*/ 0 h 144"/>
                  <a:gd name="T2" fmla="*/ 0 w 240"/>
                  <a:gd name="T3" fmla="*/ 0 h 144"/>
                  <a:gd name="T4" fmla="*/ 0 w 240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44"/>
                  <a:gd name="T11" fmla="*/ 240 w 2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44">
                    <a:moveTo>
                      <a:pt x="240" y="0"/>
                    </a:moveTo>
                    <a:lnTo>
                      <a:pt x="0" y="0"/>
                    </a:lnTo>
                    <a:lnTo>
                      <a:pt x="0" y="144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s-CL"/>
              </a:p>
            </p:txBody>
          </p:sp>
          <p:pic>
            <p:nvPicPr>
              <p:cNvPr id="89" name="Picture 16" descr="C:\my_data\dmclass\graphics\diagr028.gif">
                <a:extLst>
                  <a:ext uri="{FF2B5EF4-FFF2-40B4-BE49-F238E27FC236}">
                    <a16:creationId xmlns:a16="http://schemas.microsoft.com/office/drawing/2014/main" id="{B7312FBC-CE10-4F57-92B4-54F8116CB3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2" y="1816"/>
                <a:ext cx="26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17" descr="D:\WORK\Icons\Misclaneous\blueprint1.png">
                <a:extLst>
                  <a:ext uri="{FF2B5EF4-FFF2-40B4-BE49-F238E27FC236}">
                    <a16:creationId xmlns:a16="http://schemas.microsoft.com/office/drawing/2014/main" id="{598600BC-5872-46CB-B2DB-32FBD0B2C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8" y="2194"/>
                <a:ext cx="198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" name="Picture 18" descr="D:\WORK\Icons\Misclaneous\blueprint2.png">
                <a:extLst>
                  <a:ext uri="{FF2B5EF4-FFF2-40B4-BE49-F238E27FC236}">
                    <a16:creationId xmlns:a16="http://schemas.microsoft.com/office/drawing/2014/main" id="{1477DEC1-FFD8-4AD3-BA3C-20AAD84E63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2194"/>
                <a:ext cx="19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AutoShape 19">
                <a:extLst>
                  <a:ext uri="{FF2B5EF4-FFF2-40B4-BE49-F238E27FC236}">
                    <a16:creationId xmlns:a16="http://schemas.microsoft.com/office/drawing/2014/main" id="{0C9ACF39-1D39-4097-9415-CA89EBEEB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2" y="2622"/>
                <a:ext cx="812" cy="428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  <p:pic>
            <p:nvPicPr>
              <p:cNvPr id="93" name="Picture 21" descr="C:\Documents and Settings\psaxena\Desktop\all\build016.gif">
                <a:extLst>
                  <a:ext uri="{FF2B5EF4-FFF2-40B4-BE49-F238E27FC236}">
                    <a16:creationId xmlns:a16="http://schemas.microsoft.com/office/drawing/2014/main" id="{1BF74BE4-EF56-4955-BA80-DC2B9ECA51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" y="2700"/>
                <a:ext cx="22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22" descr="D:\WORK\Icons\Misclaneous\house1.png">
                <a:extLst>
                  <a:ext uri="{FF2B5EF4-FFF2-40B4-BE49-F238E27FC236}">
                    <a16:creationId xmlns:a16="http://schemas.microsoft.com/office/drawing/2014/main" id="{316F3C3D-F5F1-42A5-BE0D-E9BD23F18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2" y="2718"/>
                <a:ext cx="254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23">
                <a:extLst>
                  <a:ext uri="{FF2B5EF4-FFF2-40B4-BE49-F238E27FC236}">
                    <a16:creationId xmlns:a16="http://schemas.microsoft.com/office/drawing/2014/main" id="{76786DE3-4B86-41A2-A4A7-1C3421C7A8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26" y="2052"/>
                <a:ext cx="97" cy="135"/>
              </a:xfrm>
              <a:custGeom>
                <a:avLst/>
                <a:gdLst>
                  <a:gd name="T0" fmla="*/ 0 w 240"/>
                  <a:gd name="T1" fmla="*/ 0 h 144"/>
                  <a:gd name="T2" fmla="*/ 0 w 240"/>
                  <a:gd name="T3" fmla="*/ 0 h 144"/>
                  <a:gd name="T4" fmla="*/ 0 w 240"/>
                  <a:gd name="T5" fmla="*/ 18 h 1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44"/>
                  <a:gd name="T11" fmla="*/ 240 w 2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44">
                    <a:moveTo>
                      <a:pt x="240" y="0"/>
                    </a:moveTo>
                    <a:lnTo>
                      <a:pt x="0" y="0"/>
                    </a:lnTo>
                    <a:lnTo>
                      <a:pt x="0" y="144"/>
                    </a:ln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s-CL"/>
              </a:p>
            </p:txBody>
          </p:sp>
          <p:sp>
            <p:nvSpPr>
              <p:cNvPr id="96" name="AutoShape 24">
                <a:extLst>
                  <a:ext uri="{FF2B5EF4-FFF2-40B4-BE49-F238E27FC236}">
                    <a16:creationId xmlns:a16="http://schemas.microsoft.com/office/drawing/2014/main" id="{ADC812FA-0E52-492E-B671-1DBF2E670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1" y="2470"/>
                <a:ext cx="129" cy="220"/>
              </a:xfrm>
              <a:prstGeom prst="downArrow">
                <a:avLst>
                  <a:gd name="adj1" fmla="val 50000"/>
                  <a:gd name="adj2" fmla="val 61063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  <p:sp>
            <p:nvSpPr>
              <p:cNvPr id="97" name="AutoShape 25">
                <a:extLst>
                  <a:ext uri="{FF2B5EF4-FFF2-40B4-BE49-F238E27FC236}">
                    <a16:creationId xmlns:a16="http://schemas.microsoft.com/office/drawing/2014/main" id="{83452EA2-85D7-4E4F-A0A4-70A24FFF9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7" y="2456"/>
                <a:ext cx="129" cy="262"/>
              </a:xfrm>
              <a:prstGeom prst="downArrow">
                <a:avLst>
                  <a:gd name="adj1" fmla="val 50000"/>
                  <a:gd name="adj2" fmla="val 60714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</p:grpSp>
        <p:grpSp>
          <p:nvGrpSpPr>
            <p:cNvPr id="60" name="Group 26">
              <a:extLst>
                <a:ext uri="{FF2B5EF4-FFF2-40B4-BE49-F238E27FC236}">
                  <a16:creationId xmlns:a16="http://schemas.microsoft.com/office/drawing/2014/main" id="{5606D119-50AE-4B26-AD8E-0C6C2D887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6" y="1331"/>
              <a:ext cx="853" cy="1204"/>
              <a:chOff x="4126" y="1331"/>
              <a:chExt cx="853" cy="1204"/>
            </a:xfrm>
          </p:grpSpPr>
          <p:sp>
            <p:nvSpPr>
              <p:cNvPr id="79" name="Rectangle 27">
                <a:extLst>
                  <a:ext uri="{FF2B5EF4-FFF2-40B4-BE49-F238E27FC236}">
                    <a16:creationId xmlns:a16="http://schemas.microsoft.com/office/drawing/2014/main" id="{4F233101-E06D-47F8-A1E6-81F2D427E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1554"/>
                <a:ext cx="186" cy="397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  <p:grpSp>
            <p:nvGrpSpPr>
              <p:cNvPr id="80" name="Group 28">
                <a:extLst>
                  <a:ext uri="{FF2B5EF4-FFF2-40B4-BE49-F238E27FC236}">
                    <a16:creationId xmlns:a16="http://schemas.microsoft.com/office/drawing/2014/main" id="{60228986-6C45-4947-965B-C6140ADBF9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6" y="2108"/>
                <a:ext cx="853" cy="427"/>
                <a:chOff x="4270" y="2204"/>
                <a:chExt cx="853" cy="427"/>
              </a:xfrm>
            </p:grpSpPr>
            <p:sp>
              <p:nvSpPr>
                <p:cNvPr id="83" name="AutoShape 29">
                  <a:extLst>
                    <a:ext uri="{FF2B5EF4-FFF2-40B4-BE49-F238E27FC236}">
                      <a16:creationId xmlns:a16="http://schemas.microsoft.com/office/drawing/2014/main" id="{10A29B9E-538F-4822-A931-600F10BC3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0" y="2204"/>
                  <a:ext cx="853" cy="4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sp>
              <p:nvSpPr>
                <p:cNvPr id="84" name="Text Box 30">
                  <a:extLst>
                    <a:ext uri="{FF2B5EF4-FFF2-40B4-BE49-F238E27FC236}">
                      <a16:creationId xmlns:a16="http://schemas.microsoft.com/office/drawing/2014/main" id="{10211B0A-A18B-4EFF-B7F6-20629AE15A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18" y="2295"/>
                  <a:ext cx="160" cy="3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n-US" sz="1400">
                    <a:latin typeface="Arial" charset="0"/>
                  </a:endParaRPr>
                </a:p>
              </p:txBody>
            </p:sp>
            <p:pic>
              <p:nvPicPr>
                <p:cNvPr id="85" name="Picture 31" descr="C:\Documents and Settings\psaxena\Desktop\all\build016.gif">
                  <a:extLst>
                    <a:ext uri="{FF2B5EF4-FFF2-40B4-BE49-F238E27FC236}">
                      <a16:creationId xmlns:a16="http://schemas.microsoft.com/office/drawing/2014/main" id="{6E2EC597-67B6-47C0-B7FA-0B8DD4778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5" y="2273"/>
                  <a:ext cx="213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Picture 32" descr="D:\WORK\Icons\Misclaneous\house1.png">
                  <a:extLst>
                    <a:ext uri="{FF2B5EF4-FFF2-40B4-BE49-F238E27FC236}">
                      <a16:creationId xmlns:a16="http://schemas.microsoft.com/office/drawing/2014/main" id="{A9E0AB9F-DA8B-48C3-B8DB-8D4CAD7237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2" y="2296"/>
                  <a:ext cx="254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1" name="Picture 33" descr="C:\Documents and Settings\psaxena\Desktop\diag028[1]-[Converted].png">
                <a:extLst>
                  <a:ext uri="{FF2B5EF4-FFF2-40B4-BE49-F238E27FC236}">
                    <a16:creationId xmlns:a16="http://schemas.microsoft.com/office/drawing/2014/main" id="{B83E95F5-8951-4178-BC93-471688EF14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3" y="1331"/>
                <a:ext cx="383" cy="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AutoShape 34">
                <a:extLst>
                  <a:ext uri="{FF2B5EF4-FFF2-40B4-BE49-F238E27FC236}">
                    <a16:creationId xmlns:a16="http://schemas.microsoft.com/office/drawing/2014/main" id="{E80DCFC4-C928-48E3-ADD8-DD6152B7D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452" y="1980"/>
                <a:ext cx="173" cy="268"/>
              </a:xfrm>
              <a:prstGeom prst="downArrow">
                <a:avLst>
                  <a:gd name="adj1" fmla="val 50000"/>
                  <a:gd name="adj2" fmla="val 60571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10800000" wrap="square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</p:grpSp>
        <p:grpSp>
          <p:nvGrpSpPr>
            <p:cNvPr id="61" name="Group 35">
              <a:extLst>
                <a:ext uri="{FF2B5EF4-FFF2-40B4-BE49-F238E27FC236}">
                  <a16:creationId xmlns:a16="http://schemas.microsoft.com/office/drawing/2014/main" id="{13A88231-B565-4BF9-8876-E603C9A633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706"/>
              <a:ext cx="1208" cy="1482"/>
              <a:chOff x="3772" y="2706"/>
              <a:chExt cx="1208" cy="1482"/>
            </a:xfrm>
          </p:grpSpPr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90FB36EC-F4E6-4A89-ADBB-FD9B584BF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" y="3245"/>
                <a:ext cx="963" cy="397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FF0000"/>
                  </a:buClr>
                  <a:buFont typeface="Arial" charset="0"/>
                  <a:buNone/>
                </a:pPr>
                <a:endParaRPr lang="es-CL" sz="1800">
                  <a:latin typeface="Arial" charset="0"/>
                </a:endParaRPr>
              </a:p>
            </p:txBody>
          </p:sp>
          <p:pic>
            <p:nvPicPr>
              <p:cNvPr id="63" name="Picture 37" descr="C:\Documents and Settings\psaxena\Desktop\diag028[1]-[Converted].png">
                <a:extLst>
                  <a:ext uri="{FF2B5EF4-FFF2-40B4-BE49-F238E27FC236}">
                    <a16:creationId xmlns:a16="http://schemas.microsoft.com/office/drawing/2014/main" id="{87DF9F38-A2BC-44D9-BDA5-32138184C1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" y="2706"/>
                <a:ext cx="243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4" name="Group 38">
                <a:extLst>
                  <a:ext uri="{FF2B5EF4-FFF2-40B4-BE49-F238E27FC236}">
                    <a16:creationId xmlns:a16="http://schemas.microsoft.com/office/drawing/2014/main" id="{0F0A710C-7A61-4CC1-9FD9-CB7420125C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8" y="3636"/>
                <a:ext cx="853" cy="552"/>
                <a:chOff x="4319" y="2291"/>
                <a:chExt cx="853" cy="552"/>
              </a:xfrm>
            </p:grpSpPr>
            <p:sp>
              <p:nvSpPr>
                <p:cNvPr id="75" name="AutoShape 39">
                  <a:extLst>
                    <a:ext uri="{FF2B5EF4-FFF2-40B4-BE49-F238E27FC236}">
                      <a16:creationId xmlns:a16="http://schemas.microsoft.com/office/drawing/2014/main" id="{794EA2AE-B3F1-433C-BA26-14AA15413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9" y="2414"/>
                  <a:ext cx="853" cy="42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sp>
              <p:nvSpPr>
                <p:cNvPr id="76" name="Text Box 40">
                  <a:extLst>
                    <a:ext uri="{FF2B5EF4-FFF2-40B4-BE49-F238E27FC236}">
                      <a16:creationId xmlns:a16="http://schemas.microsoft.com/office/drawing/2014/main" id="{F04F81F2-1275-44BA-9A8E-B658D2E1AF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18" y="2291"/>
                  <a:ext cx="161" cy="3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n-US" sz="1400">
                    <a:latin typeface="Arial" charset="0"/>
                  </a:endParaRPr>
                </a:p>
              </p:txBody>
            </p:sp>
            <p:pic>
              <p:nvPicPr>
                <p:cNvPr id="77" name="Picture 41" descr="C:\Documents and Settings\psaxena\Desktop\all\build016.gif">
                  <a:extLst>
                    <a:ext uri="{FF2B5EF4-FFF2-40B4-BE49-F238E27FC236}">
                      <a16:creationId xmlns:a16="http://schemas.microsoft.com/office/drawing/2014/main" id="{25D12832-5004-44CE-B8F4-D148D3FCB9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05" y="2518"/>
                  <a:ext cx="213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8" name="Picture 42" descr="D:\WORK\Icons\Misclaneous\house1.png">
                  <a:extLst>
                    <a:ext uri="{FF2B5EF4-FFF2-40B4-BE49-F238E27FC236}">
                      <a16:creationId xmlns:a16="http://schemas.microsoft.com/office/drawing/2014/main" id="{92117095-C40B-42D0-B89A-A25F82AB88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9" y="2496"/>
                  <a:ext cx="254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5" name="Group 43">
                <a:extLst>
                  <a:ext uri="{FF2B5EF4-FFF2-40B4-BE49-F238E27FC236}">
                    <a16:creationId xmlns:a16="http://schemas.microsoft.com/office/drawing/2014/main" id="{3C5B946E-C168-4E47-9143-DEC5A4CE86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2" y="2980"/>
                <a:ext cx="700" cy="860"/>
                <a:chOff x="3807" y="3025"/>
                <a:chExt cx="700" cy="860"/>
              </a:xfrm>
            </p:grpSpPr>
            <p:sp>
              <p:nvSpPr>
                <p:cNvPr id="71" name="AutoShape 44">
                  <a:extLst>
                    <a:ext uri="{FF2B5EF4-FFF2-40B4-BE49-F238E27FC236}">
                      <a16:creationId xmlns:a16="http://schemas.microsoft.com/office/drawing/2014/main" id="{FE4A6729-B297-48B9-8883-0093038F2D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8" y="3025"/>
                  <a:ext cx="175" cy="299"/>
                </a:xfrm>
                <a:prstGeom prst="downArrow">
                  <a:avLst>
                    <a:gd name="adj1" fmla="val 50000"/>
                    <a:gd name="adj2" fmla="val 48739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pic>
              <p:nvPicPr>
                <p:cNvPr id="72" name="Picture 45" descr="D:\WORK\Icons\Misclaneous\bang].png">
                  <a:extLst>
                    <a:ext uri="{FF2B5EF4-FFF2-40B4-BE49-F238E27FC236}">
                      <a16:creationId xmlns:a16="http://schemas.microsoft.com/office/drawing/2014/main" id="{590CABD3-C300-401B-8823-2A97913461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4" y="3352"/>
                  <a:ext cx="256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AutoShape 46">
                  <a:extLst>
                    <a:ext uri="{FF2B5EF4-FFF2-40B4-BE49-F238E27FC236}">
                      <a16:creationId xmlns:a16="http://schemas.microsoft.com/office/drawing/2014/main" id="{DB2ADC58-E360-4EB7-95F9-DFE9722701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075" y="3599"/>
                  <a:ext cx="161" cy="286"/>
                </a:xfrm>
                <a:prstGeom prst="downArrow">
                  <a:avLst>
                    <a:gd name="adj1" fmla="val 50000"/>
                    <a:gd name="adj2" fmla="val 49190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10800000" wrap="square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sp>
              <p:nvSpPr>
                <p:cNvPr id="74" name="Text Box 47">
                  <a:extLst>
                    <a:ext uri="{FF2B5EF4-FFF2-40B4-BE49-F238E27FC236}">
                      <a16:creationId xmlns:a16="http://schemas.microsoft.com/office/drawing/2014/main" id="{98FD4325-2853-4236-A2A9-D6A53B59A6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07" y="3332"/>
                  <a:ext cx="700" cy="3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r>
                    <a:rPr lang="en-US" sz="800" dirty="0">
                      <a:latin typeface="Arial" charset="0"/>
                    </a:rPr>
                    <a:t>Synchronized</a:t>
                  </a:r>
                  <a:br>
                    <a:rPr lang="en-US" sz="800" dirty="0">
                      <a:latin typeface="Arial" charset="0"/>
                    </a:rPr>
                  </a:br>
                  <a:r>
                    <a:rPr lang="en-US" sz="800" dirty="0">
                      <a:latin typeface="Arial" charset="0"/>
                    </a:rPr>
                    <a:t>Models</a:t>
                  </a:r>
                </a:p>
              </p:txBody>
            </p:sp>
          </p:grpSp>
          <p:grpSp>
            <p:nvGrpSpPr>
              <p:cNvPr id="66" name="Group 48">
                <a:extLst>
                  <a:ext uri="{FF2B5EF4-FFF2-40B4-BE49-F238E27FC236}">
                    <a16:creationId xmlns:a16="http://schemas.microsoft.com/office/drawing/2014/main" id="{27451297-76CD-476A-84A6-1ED912211E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958"/>
                <a:ext cx="700" cy="872"/>
                <a:chOff x="4315" y="3003"/>
                <a:chExt cx="700" cy="872"/>
              </a:xfrm>
            </p:grpSpPr>
            <p:sp>
              <p:nvSpPr>
                <p:cNvPr id="67" name="AutoShape 49">
                  <a:extLst>
                    <a:ext uri="{FF2B5EF4-FFF2-40B4-BE49-F238E27FC236}">
                      <a16:creationId xmlns:a16="http://schemas.microsoft.com/office/drawing/2014/main" id="{E799F700-E1ED-45FD-9B5B-A8ACC73BE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574" y="3003"/>
                  <a:ext cx="150" cy="321"/>
                </a:xfrm>
                <a:prstGeom prst="downArrow">
                  <a:avLst>
                    <a:gd name="adj1" fmla="val 50000"/>
                    <a:gd name="adj2" fmla="val 49883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pic>
              <p:nvPicPr>
                <p:cNvPr id="68" name="Picture 50" descr="D:\WORK\Icons\Misclaneous\bang].png">
                  <a:extLst>
                    <a:ext uri="{FF2B5EF4-FFF2-40B4-BE49-F238E27FC236}">
                      <a16:creationId xmlns:a16="http://schemas.microsoft.com/office/drawing/2014/main" id="{CE4DF28B-7C57-4273-8156-B9ADD85824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26" y="3360"/>
                  <a:ext cx="256" cy="2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9" name="AutoShape 51">
                  <a:extLst>
                    <a:ext uri="{FF2B5EF4-FFF2-40B4-BE49-F238E27FC236}">
                      <a16:creationId xmlns:a16="http://schemas.microsoft.com/office/drawing/2014/main" id="{108691F8-2A3D-4DE8-99E3-0E9AEC62A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4574" y="3569"/>
                  <a:ext cx="161" cy="306"/>
                </a:xfrm>
                <a:prstGeom prst="downArrow">
                  <a:avLst>
                    <a:gd name="adj1" fmla="val 50000"/>
                    <a:gd name="adj2" fmla="val 49883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10800000" wrap="square" anchor="ctr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endParaRPr lang="es-CL" sz="1800">
                    <a:latin typeface="Arial" charset="0"/>
                  </a:endParaRPr>
                </a:p>
              </p:txBody>
            </p:sp>
            <p:sp>
              <p:nvSpPr>
                <p:cNvPr id="70" name="Text Box 52">
                  <a:extLst>
                    <a:ext uri="{FF2B5EF4-FFF2-40B4-BE49-F238E27FC236}">
                      <a16:creationId xmlns:a16="http://schemas.microsoft.com/office/drawing/2014/main" id="{650E5BA2-5F20-4CA1-826D-8F0B690A63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15" y="3334"/>
                  <a:ext cx="700" cy="3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defTabSz="228600" eaLnBrk="0" hangingPunct="0"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defTabSz="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20000"/>
                    </a:spcBef>
                    <a:buClr>
                      <a:srgbClr val="FF0000"/>
                    </a:buClr>
                    <a:buFont typeface="Arial" charset="0"/>
                    <a:buNone/>
                  </a:pPr>
                  <a:r>
                    <a:rPr lang="en-US" sz="800" dirty="0">
                      <a:latin typeface="Arial" charset="0"/>
                    </a:rPr>
                    <a:t>Synchronized</a:t>
                  </a:r>
                  <a:br>
                    <a:rPr lang="en-US" sz="800" dirty="0">
                      <a:latin typeface="Arial" charset="0"/>
                    </a:rPr>
                  </a:br>
                  <a:r>
                    <a:rPr lang="en-US" sz="800" dirty="0">
                      <a:latin typeface="Arial" charset="0"/>
                    </a:rPr>
                    <a:t>Models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6972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78498" y="579441"/>
            <a:ext cx="76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Modelamiento Top-Down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B0D466E7-ECA8-4BC2-A7DF-328C4C6B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916113"/>
            <a:ext cx="5687863" cy="388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80000"/>
              </a:lnSpc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Se usa para p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ara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diseñar una nueva base de datos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lnSpc>
                <a:spcPct val="800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Recopila información acerca de los requerimientos    del negocio para: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1.-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Definir los procesos.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2.-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Definir un modelo lógico de los datos.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3.-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Definir uno o más modelos relacionales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4.-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Definir uno o más modelos físicos para cada modelo  relacional. </a:t>
            </a:r>
          </a:p>
        </p:txBody>
      </p:sp>
      <p:pic>
        <p:nvPicPr>
          <p:cNvPr id="46" name="Picture 97" descr="Screenshot - 20-08-2012 , 09_54_28">
            <a:extLst>
              <a:ext uri="{FF2B5EF4-FFF2-40B4-BE49-F238E27FC236}">
                <a16:creationId xmlns:a16="http://schemas.microsoft.com/office/drawing/2014/main" id="{1E1946D9-6AD2-46DD-9499-B9431D8F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42" y="2856598"/>
            <a:ext cx="1761445" cy="243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64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78498" y="579441"/>
            <a:ext cx="76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Modelamiento Bottom-Up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CF1D51B-E47B-41C7-B41E-5A483FCD0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98" y="1737694"/>
            <a:ext cx="5255815" cy="350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80000"/>
              </a:lnSpc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Modifica una definición de base de datos existente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lnSpc>
                <a:spcPct val="800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Este modelamiento considera lo siguiente: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1.-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Generar el modelo relacional de la Base de Datos.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CL" sz="1800" b="1" dirty="0">
                <a:latin typeface="Arial" panose="020B0604020202020204" pitchFamily="34" charset="0"/>
                <a:cs typeface="Arial" panose="020B0604020202020204" pitchFamily="34" charset="0"/>
              </a:rPr>
              <a:t>2.- 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Modificar el modelo relacional y crear modelos relacionales adicionales (si es el caso).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3.-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Obtener el modelo lógico a partir del modelo relacional 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(Ingeniería en Reversa).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4.-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Modificar y chequear las reglas del diseño del modelo lógico. 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CL" sz="1800" b="1" dirty="0">
                <a:latin typeface="Arial" panose="020B0604020202020204" pitchFamily="34" charset="0"/>
                <a:cs typeface="Arial" panose="020B0604020202020204" pitchFamily="34" charset="0"/>
              </a:rPr>
              <a:t>5.-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 Generar el código DDL del modelo modificado.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Screenshot - 20-08-2012 , 10_12_28">
            <a:extLst>
              <a:ext uri="{FF2B5EF4-FFF2-40B4-BE49-F238E27FC236}">
                <a16:creationId xmlns:a16="http://schemas.microsoft.com/office/drawing/2014/main" id="{F80DF573-32BA-4973-B488-FEED5C6D9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42" y="2664430"/>
            <a:ext cx="1862451" cy="257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07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78498" y="579441"/>
            <a:ext cx="764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Modelamiento Targeted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1B5935-824C-40E6-AB0E-767C20B98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9" y="1916113"/>
            <a:ext cx="5006999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80000"/>
              </a:lnSpc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Mantenimiento  de  los  modelos existentes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adaptarse a nuevas necesidades.</a:t>
            </a:r>
          </a:p>
          <a:p>
            <a:pPr marL="609600" indent="-609600" algn="just">
              <a:lnSpc>
                <a:spcPct val="800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 el  nuevo  requisito es  agregar  o  modificar  un nuevo requerimiento del negocio entonces: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1.-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Modificar el modelo lógico de datos.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2.-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Efectuar los cambio en el modelo  relacional para sincronizar ambos modelos</a:t>
            </a: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lnSpc>
                <a:spcPct val="800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Si el  nuevo  requisito  es  agregar  o modificar una definición de una base de datos existente entonces: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1.-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Modificar el modelo relacional.</a:t>
            </a:r>
          </a:p>
          <a:p>
            <a:pPr marL="857250" lvl="2" indent="0" algn="just">
              <a:lnSpc>
                <a:spcPct val="80000"/>
              </a:lnSpc>
              <a:buNone/>
            </a:pPr>
            <a:r>
              <a:rPr lang="es-CL" sz="1600" b="1" dirty="0">
                <a:latin typeface="Arial" panose="020B0604020202020204" pitchFamily="34" charset="0"/>
                <a:cs typeface="Arial" panose="020B0604020202020204" pitchFamily="34" charset="0"/>
              </a:rPr>
              <a:t>2.-</a:t>
            </a: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 Aplicar Ingeniería  Inversa  p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ara sincronizar  con  el modelo de datos lógico.</a:t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11" descr="Screenshot - 21-08-2012 , 14_00_25">
            <a:extLst>
              <a:ext uri="{FF2B5EF4-FFF2-40B4-BE49-F238E27FC236}">
                <a16:creationId xmlns:a16="http://schemas.microsoft.com/office/drawing/2014/main" id="{7A49EE33-4BDE-49E6-968F-B2D5A232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2" y="2204864"/>
            <a:ext cx="2163918" cy="30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2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Resumen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definió en qué consiste el modelamiento de los datos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describió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la clasificación de los modelos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describió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las etapas del modelamiento de la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describió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los enfoques en el modelamiento de la base de datos.</a:t>
            </a:r>
          </a:p>
        </p:txBody>
      </p:sp>
      <p:pic>
        <p:nvPicPr>
          <p:cNvPr id="5" name="Picture 2" descr="http://1.bp.blogspot.com/_RqJDNYG54ms/Sw8Xel4RxEI/AAAAAAAAAAM/YsM0M1Y291A/s320/20080616-20080614-Trab%2520cooperativo.jpg">
            <a:extLst>
              <a:ext uri="{FF2B5EF4-FFF2-40B4-BE49-F238E27FC236}">
                <a16:creationId xmlns:a16="http://schemas.microsoft.com/office/drawing/2014/main" id="{90DFE86D-A36B-4468-9AF4-ADD99339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149080"/>
            <a:ext cx="2399928" cy="2399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Objetivos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Definir en qué consiste el modelamiento de los datos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Describir la clasificación de los modelos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Describir las etapas del modelamiento de la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Describir los enfoques en el modelamiento de la base de datos.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9CA5C71-61FD-4C9F-81BD-E2BDED1D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4884" y="4139827"/>
            <a:ext cx="2173365" cy="20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¿Por qué Modelamos?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108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Los 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odelos facilitan la comunicación entre el diseñador de base de datos y los usuarios finales. 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Los modelos son fáciles de cambiar, ya que son sólo una imagen del sistema que se desea desarrollar. 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666A999-BC12-4450-8C93-A671415F6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51029" y="3128581"/>
            <a:ext cx="3660709" cy="27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013788" y="579441"/>
            <a:ext cx="520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Modelamiento de Base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561878"/>
            <a:ext cx="801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es un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modelo de datos?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¿Cuál es su objetivo principal?</a:t>
            </a:r>
          </a:p>
        </p:txBody>
      </p:sp>
      <p:pic>
        <p:nvPicPr>
          <p:cNvPr id="6" name="Imagen 5" descr="Imagen que contiene tabla, computadora&#10;&#10;Descripción generada automáticamente">
            <a:extLst>
              <a:ext uri="{FF2B5EF4-FFF2-40B4-BE49-F238E27FC236}">
                <a16:creationId xmlns:a16="http://schemas.microsoft.com/office/drawing/2014/main" id="{30BE81FC-119D-4C77-A443-5DBE5E24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04" y="2654973"/>
            <a:ext cx="4260133" cy="29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013788" y="579441"/>
            <a:ext cx="520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Modelamiento de Base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561878"/>
            <a:ext cx="801303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modelos de datos se pueden clasificar en:</a:t>
            </a:r>
          </a:p>
          <a:p>
            <a:pPr marL="1466850" lvl="2" indent="-6096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modelos conceptuales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(de alto nivel).</a:t>
            </a:r>
          </a:p>
          <a:p>
            <a:pPr marL="1466850" lvl="2" indent="-6096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s-E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lógicos.</a:t>
            </a:r>
          </a:p>
          <a:p>
            <a:pPr marL="1466850" lvl="2" indent="-609600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modelos físicos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(de bajo nivel).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1.bp.blogspot.com/_TuEzla7vci0/TEunRVaGypI/AAAAAAAAAB8/psLDclzYhTE/s1600/Base_nuevaimagen00.gif">
            <a:extLst>
              <a:ext uri="{FF2B5EF4-FFF2-40B4-BE49-F238E27FC236}">
                <a16:creationId xmlns:a16="http://schemas.microsoft.com/office/drawing/2014/main" id="{F775B23F-DAD3-47FE-BBA3-A2790071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9316" y="3061453"/>
            <a:ext cx="3882421" cy="2666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005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642188" y="579441"/>
            <a:ext cx="6577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Etapas del Modelamiento de Base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grpSp>
        <p:nvGrpSpPr>
          <p:cNvPr id="6" name="17 Grupo">
            <a:extLst>
              <a:ext uri="{FF2B5EF4-FFF2-40B4-BE49-F238E27FC236}">
                <a16:creationId xmlns:a16="http://schemas.microsoft.com/office/drawing/2014/main" id="{970E7C15-4C94-4F7A-8EB4-4B7F7C721855}"/>
              </a:ext>
            </a:extLst>
          </p:cNvPr>
          <p:cNvGrpSpPr/>
          <p:nvPr/>
        </p:nvGrpSpPr>
        <p:grpSpPr>
          <a:xfrm>
            <a:off x="2307090" y="1639825"/>
            <a:ext cx="6413331" cy="4225926"/>
            <a:chOff x="2195736" y="1939924"/>
            <a:chExt cx="6413331" cy="4225926"/>
          </a:xfrm>
        </p:grpSpPr>
        <p:sp>
          <p:nvSpPr>
            <p:cNvPr id="7" name="AutoShape 46">
              <a:extLst>
                <a:ext uri="{FF2B5EF4-FFF2-40B4-BE49-F238E27FC236}">
                  <a16:creationId xmlns:a16="http://schemas.microsoft.com/office/drawing/2014/main" id="{E8EEDBA4-0F8C-48FC-B64B-2AB075B65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120" y="1997075"/>
              <a:ext cx="722313" cy="4168775"/>
            </a:xfrm>
            <a:prstGeom prst="downArrow">
              <a:avLst>
                <a:gd name="adj1" fmla="val 51472"/>
                <a:gd name="adj2" fmla="val 65463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endParaRPr lang="es-CL" sz="25000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8FC2DE4-8462-46F6-A50E-CA4E1CBC8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736" y="2563813"/>
              <a:ext cx="3384000" cy="2889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Conceptual de Datos</a:t>
              </a:r>
              <a:endParaRPr lang="es-ES" sz="1400" dirty="0"/>
            </a:p>
          </p:txBody>
        </p:sp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F271537D-7B9D-4E40-BC15-8E4EDDEC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473" y="3019425"/>
              <a:ext cx="3384000" cy="4683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s-MX" sz="1400" dirty="0"/>
                <a:t>Proceso de Normalización</a:t>
              </a:r>
              <a:endParaRPr lang="es-ES" sz="1400" dirty="0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E8B10160-1D1E-49B8-95E5-3274994CC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736" y="3675063"/>
              <a:ext cx="3384000" cy="28892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Conceptual Canónico (Normalizado)</a:t>
              </a:r>
              <a:endParaRPr lang="es-ES" sz="1400" dirty="0"/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D945B94D-587E-49D4-852D-16C43BAF6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473" y="4089400"/>
              <a:ext cx="3384000" cy="4683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s-MX" sz="1400" dirty="0"/>
                <a:t>Reglas de Transformación</a:t>
              </a:r>
              <a:endParaRPr lang="es-ES" sz="1400" dirty="0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4F1714EB-81F0-4BAC-A154-DDB820BE8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736" y="4749800"/>
              <a:ext cx="3384000" cy="2873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Relacional</a:t>
              </a:r>
              <a:endParaRPr lang="es-ES" sz="1400" dirty="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D7F85AD-756C-4C63-A8C4-54428F808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736" y="5229225"/>
              <a:ext cx="3384000" cy="28733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Generación de la Base de Datos</a:t>
              </a:r>
              <a:endParaRPr lang="es-ES" sz="1400" dirty="0"/>
            </a:p>
          </p:txBody>
        </p:sp>
        <p:sp>
          <p:nvSpPr>
            <p:cNvPr id="15" name="Text Box 24">
              <a:extLst>
                <a:ext uri="{FF2B5EF4-FFF2-40B4-BE49-F238E27FC236}">
                  <a16:creationId xmlns:a16="http://schemas.microsoft.com/office/drawing/2014/main" id="{4DD6A059-C799-4928-A895-15553E645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2400" y="1943100"/>
              <a:ext cx="21066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Planificación, Análisis y</a:t>
              </a:r>
            </a:p>
            <a:p>
              <a:pPr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Reingeniería de Procesos</a:t>
              </a:r>
              <a:endParaRPr lang="es-E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Line 26">
              <a:extLst>
                <a:ext uri="{FF2B5EF4-FFF2-40B4-BE49-F238E27FC236}">
                  <a16:creationId xmlns:a16="http://schemas.microsoft.com/office/drawing/2014/main" id="{F2A0E30A-A276-4715-8EAE-70EBD7886F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75313" y="2168525"/>
              <a:ext cx="79216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 Box 29">
              <a:extLst>
                <a:ext uri="{FF2B5EF4-FFF2-40B4-BE49-F238E27FC236}">
                  <a16:creationId xmlns:a16="http://schemas.microsoft.com/office/drawing/2014/main" id="{6E5A5973-405D-4E5D-860D-39D562EBF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2640" y="3014663"/>
              <a:ext cx="256352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Formas Normales </a:t>
              </a:r>
            </a:p>
            <a:p>
              <a:pPr algn="ctr"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(1FN, 2FN y 3FN como mínimo)</a:t>
              </a:r>
              <a:endParaRPr lang="es-E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30">
              <a:extLst>
                <a:ext uri="{FF2B5EF4-FFF2-40B4-BE49-F238E27FC236}">
                  <a16:creationId xmlns:a16="http://schemas.microsoft.com/office/drawing/2014/main" id="{F2E00926-C17E-426E-86F3-AD2D5EE31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8013" y="3213100"/>
              <a:ext cx="79216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B7D86D60-26FF-4FB3-9109-B12622ED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473" y="1939924"/>
              <a:ext cx="3384000" cy="46800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s-MX" sz="1400" dirty="0"/>
                <a:t>Requerimiento de Usuario</a:t>
              </a:r>
              <a:endParaRPr lang="es-ES" sz="1400" dirty="0"/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F594486F-3509-4562-B0A9-5100683B2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1925" y="5106988"/>
              <a:ext cx="19191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Depende del RDBMS o</a:t>
              </a:r>
            </a:p>
            <a:p>
              <a:pPr eaLnBrk="1" hangingPunct="1"/>
              <a:r>
                <a:rPr lang="es-MX" sz="1300" dirty="0">
                  <a:latin typeface="Arial" panose="020B0604020202020204" pitchFamily="34" charset="0"/>
                  <a:cs typeface="Arial" panose="020B0604020202020204" pitchFamily="34" charset="0"/>
                </a:rPr>
                <a:t>SGBD seleccionado</a:t>
              </a:r>
              <a:endParaRPr lang="es-E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D6ACF1B6-E88E-4021-B0A6-B88579616F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6425" y="5332413"/>
              <a:ext cx="79216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2" name="Oval 16">
            <a:extLst>
              <a:ext uri="{FF2B5EF4-FFF2-40B4-BE49-F238E27FC236}">
                <a16:creationId xmlns:a16="http://schemas.microsoft.com/office/drawing/2014/main" id="{B968FC9A-5694-4EC3-BE4E-009D292D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221" y="5908613"/>
            <a:ext cx="3384000" cy="468313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 dirty="0"/>
              <a:t>Base de Datos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58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642188" y="579441"/>
            <a:ext cx="6577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Conceptual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3" name="3 Rectángulo">
            <a:extLst>
              <a:ext uri="{FF2B5EF4-FFF2-40B4-BE49-F238E27FC236}">
                <a16:creationId xmlns:a16="http://schemas.microsoft.com/office/drawing/2014/main" id="{615304FB-1A7B-425B-B6AC-9CC7C2FCA2D6}"/>
              </a:ext>
            </a:extLst>
          </p:cNvPr>
          <p:cNvSpPr/>
          <p:nvPr/>
        </p:nvSpPr>
        <p:spPr>
          <a:xfrm>
            <a:off x="6884710" y="2895599"/>
            <a:ext cx="384175" cy="9144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31 CuadroTexto">
            <a:extLst>
              <a:ext uri="{FF2B5EF4-FFF2-40B4-BE49-F238E27FC236}">
                <a16:creationId xmlns:a16="http://schemas.microsoft.com/office/drawing/2014/main" id="{83A5DDE4-27AE-4549-B674-1F1C27F6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25" y="2751137"/>
            <a:ext cx="4176713" cy="17875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000" b="1">
                <a:latin typeface="Arial" charset="0"/>
                <a:cs typeface="Arial" charset="0"/>
              </a:rPr>
              <a:t>MODELO ENTIDAD RELACIÓN (E/R)</a:t>
            </a:r>
          </a:p>
          <a:p>
            <a:pPr eaLnBrk="1" hangingPunct="1"/>
            <a:endParaRPr lang="es-CL"/>
          </a:p>
          <a:p>
            <a:pPr eaLnBrk="1" hangingPunct="1"/>
            <a:endParaRPr lang="es-CL"/>
          </a:p>
          <a:p>
            <a:pPr eaLnBrk="1" hangingPunct="1"/>
            <a:endParaRPr lang="es-CL"/>
          </a:p>
          <a:p>
            <a:pPr eaLnBrk="1" hangingPunct="1"/>
            <a:endParaRPr lang="es-CL"/>
          </a:p>
          <a:p>
            <a:pPr eaLnBrk="1" hangingPunct="1"/>
            <a:endParaRPr lang="es-CL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EE3D48FB-CEBD-4384-B129-AAC5B758E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953" y="3832224"/>
            <a:ext cx="3413116" cy="2871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 dirty="0"/>
              <a:t>Modelo Conceptual de Datos (Normalizado)</a:t>
            </a:r>
            <a:endParaRPr lang="es-ES" sz="1400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942E752F-EDD7-4CAC-B13E-45D36141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643" y="2824162"/>
            <a:ext cx="2519362" cy="46831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 dirty="0"/>
              <a:t>Requerimiento de Usuario</a:t>
            </a:r>
            <a:endParaRPr lang="es-ES" sz="1400" dirty="0"/>
          </a:p>
        </p:txBody>
      </p:sp>
      <p:sp>
        <p:nvSpPr>
          <p:cNvPr id="27" name="AutoShape 70">
            <a:extLst>
              <a:ext uri="{FF2B5EF4-FFF2-40B4-BE49-F238E27FC236}">
                <a16:creationId xmlns:a16="http://schemas.microsoft.com/office/drawing/2014/main" id="{01AD0C82-8CCE-4E63-910F-1EBACEC5F1D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59181" y="3883024"/>
            <a:ext cx="804863" cy="214313"/>
          </a:xfrm>
          <a:prstGeom prst="rightArrow">
            <a:avLst>
              <a:gd name="adj1" fmla="val 50000"/>
              <a:gd name="adj2" fmla="val 50196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es-CL" sz="100"/>
          </a:p>
        </p:txBody>
      </p:sp>
      <p:pic>
        <p:nvPicPr>
          <p:cNvPr id="28" name="Picture 30" descr="er01.gif">
            <a:extLst>
              <a:ext uri="{FF2B5EF4-FFF2-40B4-BE49-F238E27FC236}">
                <a16:creationId xmlns:a16="http://schemas.microsoft.com/office/drawing/2014/main" id="{30D23E02-9B5C-4F60-9E8D-261EC5CB8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3049587"/>
            <a:ext cx="4068762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A4812D-6966-414E-A36C-C7C54D71A9D9}"/>
              </a:ext>
            </a:extLst>
          </p:cNvPr>
          <p:cNvSpPr txBox="1"/>
          <p:nvPr/>
        </p:nvSpPr>
        <p:spPr>
          <a:xfrm>
            <a:off x="737419" y="1858297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Modelo Entidad Relación (MER)</a:t>
            </a:r>
          </a:p>
        </p:txBody>
      </p:sp>
    </p:spTree>
    <p:extLst>
      <p:ext uri="{BB962C8B-B14F-4D97-AF65-F5344CB8AC3E}">
        <p14:creationId xmlns:p14="http://schemas.microsoft.com/office/powerpoint/2010/main" val="160343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642188" y="579441"/>
            <a:ext cx="6577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Relacional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A4812D-6966-414E-A36C-C7C54D71A9D9}"/>
              </a:ext>
            </a:extLst>
          </p:cNvPr>
          <p:cNvSpPr txBox="1"/>
          <p:nvPr/>
        </p:nvSpPr>
        <p:spPr>
          <a:xfrm>
            <a:off x="737419" y="185829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Modelo Relacional (MR)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id="{6FCC93F6-3F19-4D97-A8C9-DE07FBE06F8C}"/>
              </a:ext>
            </a:extLst>
          </p:cNvPr>
          <p:cNvSpPr/>
          <p:nvPr/>
        </p:nvSpPr>
        <p:spPr>
          <a:xfrm>
            <a:off x="6964550" y="2906412"/>
            <a:ext cx="392378" cy="1145041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31 CuadroTexto">
            <a:extLst>
              <a:ext uri="{FF2B5EF4-FFF2-40B4-BE49-F238E27FC236}">
                <a16:creationId xmlns:a16="http://schemas.microsoft.com/office/drawing/2014/main" id="{534F383F-A5A3-45F8-9663-4DC9E577E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00" y="2725512"/>
            <a:ext cx="4265891" cy="2254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000" b="1" dirty="0">
                <a:latin typeface="Arial" charset="0"/>
                <a:cs typeface="Arial" charset="0"/>
              </a:rPr>
              <a:t>MODELO RELACIONAL</a:t>
            </a:r>
          </a:p>
          <a:p>
            <a:pPr eaLnBrk="1" hangingPunct="1"/>
            <a:endParaRPr lang="es-CL" dirty="0"/>
          </a:p>
          <a:p>
            <a:pPr eaLnBrk="1" hangingPunct="1"/>
            <a:endParaRPr lang="es-CL" dirty="0"/>
          </a:p>
          <a:p>
            <a:pPr eaLnBrk="1" hangingPunct="1"/>
            <a:endParaRPr lang="es-CL" dirty="0"/>
          </a:p>
          <a:p>
            <a:pPr eaLnBrk="1" hangingPunct="1"/>
            <a:endParaRPr lang="es-CL" dirty="0"/>
          </a:p>
          <a:p>
            <a:pPr eaLnBrk="1" hangingPunct="1"/>
            <a:endParaRPr lang="es-CL" dirty="0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2A27AF7-9E4E-47CA-BBB7-C2BFEC263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964" y="3717483"/>
            <a:ext cx="2573155" cy="3598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/>
              <a:t>Modelo Relacional</a:t>
            </a:r>
            <a:endParaRPr lang="es-ES" sz="1400"/>
          </a:p>
        </p:txBody>
      </p:sp>
      <p:sp>
        <p:nvSpPr>
          <p:cNvPr id="19" name="Oval 10">
            <a:extLst>
              <a:ext uri="{FF2B5EF4-FFF2-40B4-BE49-F238E27FC236}">
                <a16:creationId xmlns:a16="http://schemas.microsoft.com/office/drawing/2014/main" id="{8BCEBE42-70F5-4027-A34C-EB4B42B4B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285" y="2816956"/>
            <a:ext cx="2573154" cy="58643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/>
              <a:t>Reglas de Transformación</a:t>
            </a:r>
            <a:endParaRPr lang="es-ES" sz="1400"/>
          </a:p>
        </p:txBody>
      </p:sp>
      <p:sp>
        <p:nvSpPr>
          <p:cNvPr id="20" name="AutoShape 70">
            <a:extLst>
              <a:ext uri="{FF2B5EF4-FFF2-40B4-BE49-F238E27FC236}">
                <a16:creationId xmlns:a16="http://schemas.microsoft.com/office/drawing/2014/main" id="{61E00172-8F12-4D1B-A4F8-FADA1EFB22D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049682" y="3781096"/>
            <a:ext cx="822048" cy="268370"/>
          </a:xfrm>
          <a:prstGeom prst="rightArrow">
            <a:avLst>
              <a:gd name="adj1" fmla="val 50000"/>
              <a:gd name="adj2" fmla="val 50196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es-CL" sz="100"/>
          </a:p>
        </p:txBody>
      </p:sp>
      <p:pic>
        <p:nvPicPr>
          <p:cNvPr id="21" name="Picture 15" descr="les1501.gif">
            <a:extLst>
              <a:ext uri="{FF2B5EF4-FFF2-40B4-BE49-F238E27FC236}">
                <a16:creationId xmlns:a16="http://schemas.microsoft.com/office/drawing/2014/main" id="{74C614E7-2B67-4BD9-8AD8-5C8E7DAAED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17" y="2997856"/>
            <a:ext cx="3824871" cy="192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45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642188" y="579441"/>
            <a:ext cx="6577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Físico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A4812D-6966-414E-A36C-C7C54D71A9D9}"/>
              </a:ext>
            </a:extLst>
          </p:cNvPr>
          <p:cNvSpPr txBox="1"/>
          <p:nvPr/>
        </p:nvSpPr>
        <p:spPr>
          <a:xfrm>
            <a:off x="737419" y="185829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Generación de la Base de Datos</a:t>
            </a:r>
          </a:p>
        </p:txBody>
      </p:sp>
      <p:sp>
        <p:nvSpPr>
          <p:cNvPr id="22" name="AutoShape 46">
            <a:extLst>
              <a:ext uri="{FF2B5EF4-FFF2-40B4-BE49-F238E27FC236}">
                <a16:creationId xmlns:a16="http://schemas.microsoft.com/office/drawing/2014/main" id="{C39F3227-1C34-4F73-A1F7-E8EDE1BC1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294" y="3177810"/>
            <a:ext cx="647700" cy="1103312"/>
          </a:xfrm>
          <a:prstGeom prst="downArrow">
            <a:avLst>
              <a:gd name="adj1" fmla="val 51472"/>
              <a:gd name="adj2" fmla="val 65464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es-CL" sz="5000"/>
          </a:p>
        </p:txBody>
      </p:sp>
      <p:sp>
        <p:nvSpPr>
          <p:cNvPr id="23" name="31 CuadroTexto">
            <a:extLst>
              <a:ext uri="{FF2B5EF4-FFF2-40B4-BE49-F238E27FC236}">
                <a16:creationId xmlns:a16="http://schemas.microsoft.com/office/drawing/2014/main" id="{521D3667-73C8-4E89-BDD1-96A62AD1C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19" y="2758710"/>
            <a:ext cx="4329113" cy="18716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000" b="1" dirty="0">
                <a:latin typeface="Arial" charset="0"/>
                <a:cs typeface="Arial" charset="0"/>
              </a:rPr>
              <a:t>Script SQL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CREATE TABLE EMPLOYEES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( ID NUMBER (6)  NOT NULL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First Name VARCHAR2 (50)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Last Name VARCHAR2 (50)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Email VARCHAR2 (30)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Phone Number VARCHAR2 (20)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Hire Date DATE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Salary NUMBER (8,2)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Commission Percentage NUMBER (2,2) ,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     DEPARTMENT_ID NUMBER (6)  NOT NULL ) 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800" dirty="0">
                <a:latin typeface="Arial" charset="0"/>
                <a:cs typeface="Arial" charset="0"/>
              </a:rPr>
              <a:t>ALTER TABLE EMPLOYEES  ADD CONSTRAINT EMPLOYEE_PK PRIMARY KEY ( ID ) ;</a:t>
            </a:r>
            <a:endParaRPr lang="es-CL" sz="800" dirty="0">
              <a:latin typeface="Arial" charset="0"/>
              <a:cs typeface="Arial" charset="0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D9A5D6A4-102C-4017-904D-9BF2D124C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457" y="3177810"/>
            <a:ext cx="2519362" cy="2889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 dirty="0"/>
              <a:t>Generación de la Base de Datos</a:t>
            </a:r>
            <a:endParaRPr lang="es-ES" sz="1400" dirty="0"/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2A38502A-1F79-45EB-BE04-69D9F4C6C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269" y="4293822"/>
            <a:ext cx="2519363" cy="468313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s-MX" sz="1400"/>
              <a:t>Base de Datos</a:t>
            </a:r>
            <a:endParaRPr lang="es-ES" sz="1400"/>
          </a:p>
        </p:txBody>
      </p:sp>
      <p:sp>
        <p:nvSpPr>
          <p:cNvPr id="26" name="AutoShape 70">
            <a:extLst>
              <a:ext uri="{FF2B5EF4-FFF2-40B4-BE49-F238E27FC236}">
                <a16:creationId xmlns:a16="http://schemas.microsoft.com/office/drawing/2014/main" id="{99920D42-8AFF-4541-BA40-3A535026FD9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16032" y="3228610"/>
            <a:ext cx="668337" cy="214312"/>
          </a:xfrm>
          <a:prstGeom prst="rightArrow">
            <a:avLst>
              <a:gd name="adj1" fmla="val 50000"/>
              <a:gd name="adj2" fmla="val 50156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es-CL" sz="100"/>
          </a:p>
        </p:txBody>
      </p:sp>
    </p:spTree>
    <p:extLst>
      <p:ext uri="{BB962C8B-B14F-4D97-AF65-F5344CB8AC3E}">
        <p14:creationId xmlns:p14="http://schemas.microsoft.com/office/powerpoint/2010/main" val="3113288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8" ma:contentTypeDescription="Crear nuevo documento." ma:contentTypeScope="" ma:versionID="f07a5e6a19f2abfef6e68b1c786c3331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020420a751bd195f90c95b3b5e36c539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E50858-BA22-43E1-9E43-D5E795EA8970}"/>
</file>

<file path=customXml/itemProps2.xml><?xml version="1.0" encoding="utf-8"?>
<ds:datastoreItem xmlns:ds="http://schemas.openxmlformats.org/officeDocument/2006/customXml" ds:itemID="{80BDFDFD-5E77-4EBF-9AA8-E10E05AF2971}"/>
</file>

<file path=customXml/itemProps3.xml><?xml version="1.0" encoding="utf-8"?>
<ds:datastoreItem xmlns:ds="http://schemas.openxmlformats.org/officeDocument/2006/customXml" ds:itemID="{A12597FA-80E1-403B-AB79-53958795864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1498</Words>
  <Application>Microsoft Office PowerPoint</Application>
  <PresentationFormat>Presentación en pantalla (4:3)</PresentationFormat>
  <Paragraphs>155</Paragraphs>
  <Slides>14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Francisca Guajardo N.</dc:creator>
  <cp:lastModifiedBy>Francisca Javiera Guajardo Navarro</cp:lastModifiedBy>
  <cp:revision>176</cp:revision>
  <dcterms:created xsi:type="dcterms:W3CDTF">2014-04-29T13:43:09Z</dcterms:created>
  <dcterms:modified xsi:type="dcterms:W3CDTF">2021-12-07T15:43:08Z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